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86" r:id="rId2"/>
  </p:sldMasterIdLst>
  <p:notesMasterIdLst>
    <p:notesMasterId r:id="rId11"/>
  </p:notesMasterIdLst>
  <p:handoutMasterIdLst>
    <p:handoutMasterId r:id="rId12"/>
  </p:handoutMasterIdLst>
  <p:sldIdLst>
    <p:sldId id="698" r:id="rId3"/>
    <p:sldId id="322" r:id="rId4"/>
    <p:sldId id="689" r:id="rId5"/>
    <p:sldId id="690" r:id="rId6"/>
    <p:sldId id="697" r:id="rId7"/>
    <p:sldId id="696" r:id="rId8"/>
    <p:sldId id="695" r:id="rId9"/>
    <p:sldId id="693" r:id="rId10"/>
  </p:sldIdLst>
  <p:sldSz cx="9144000" cy="5143500" type="screen16x9"/>
  <p:notesSz cx="7023100" cy="93091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e Hu" initials="JH" lastIdx="42" clrIdx="0">
    <p:extLst>
      <p:ext uri="{19B8F6BF-5375-455C-9EA6-DF929625EA0E}">
        <p15:presenceInfo xmlns:p15="http://schemas.microsoft.com/office/powerpoint/2012/main" userId="S::jie.hu@corteva.com::c273b620-d8ea-441d-b492-eaf9fbf60d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706"/>
    <a:srgbClr val="C2E49C"/>
    <a:srgbClr val="F9C7F2"/>
    <a:srgbClr val="185EE6"/>
    <a:srgbClr val="0E43A8"/>
    <a:srgbClr val="6AF9FC"/>
    <a:srgbClr val="00FFFF"/>
    <a:srgbClr val="91F6FB"/>
    <a:srgbClr val="ACF29C"/>
    <a:srgbClr val="FCC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6" autoAdjust="0"/>
    <p:restoredTop sz="94626"/>
  </p:normalViewPr>
  <p:slideViewPr>
    <p:cSldViewPr snapToGrid="0" snapToObjects="1">
      <p:cViewPr varScale="1">
        <p:scale>
          <a:sx n="89" d="100"/>
          <a:sy n="89" d="100"/>
        </p:scale>
        <p:origin x="10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2720E36-18BE-C042-82AC-C823108709DE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E9FD5E8-E484-0C4D-9AAC-D7FE600179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9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22560A9-6608-8941-9C66-596345B2B8EE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7CF3BA56-C725-1A41-912E-3D2B8DED62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78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2" y="-1"/>
            <a:ext cx="9143999" cy="5143499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8000"/>
          </a:blip>
          <a:srcRect l="-35" t="7715" r="1" b="18980"/>
          <a:stretch/>
        </p:blipFill>
        <p:spPr>
          <a:xfrm>
            <a:off x="2" y="300040"/>
            <a:ext cx="9143998" cy="4467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1645920"/>
            <a:ext cx="7863840" cy="1828800"/>
          </a:xfrm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3474720"/>
            <a:ext cx="7315200" cy="457200"/>
          </a:xfrm>
        </p:spPr>
        <p:txBody>
          <a:bodyPr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40080" y="4021138"/>
            <a:ext cx="4114800" cy="219456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082" y="524310"/>
            <a:ext cx="2465145" cy="48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39274" y="4767262"/>
            <a:ext cx="7804726" cy="376237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640080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rgbClr val="185E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8" y="4864412"/>
            <a:ext cx="1042415" cy="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9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8" y="4864412"/>
            <a:ext cx="1042415" cy="206605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1339420" y="4764582"/>
            <a:ext cx="7804726" cy="378918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339274" y="4767262"/>
            <a:ext cx="7804726" cy="376237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9650" y="4767262"/>
            <a:ext cx="514350" cy="376237"/>
          </a:xfrm>
        </p:spPr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28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39275" y="4767263"/>
            <a:ext cx="7804726" cy="376237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7420"/>
            <a:ext cx="7886700" cy="7506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3463"/>
            <a:ext cx="7886700" cy="3099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34388" y="929792"/>
            <a:ext cx="7886700" cy="4381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2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9" y="4864413"/>
            <a:ext cx="1042415" cy="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128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A535CD-6133-4275-9389-E00E66DAB0DF}"/>
              </a:ext>
            </a:extLst>
          </p:cNvPr>
          <p:cNvSpPr/>
          <p:nvPr userDrawn="1"/>
        </p:nvSpPr>
        <p:spPr bwMode="hidden">
          <a:xfrm>
            <a:off x="0" y="4766310"/>
            <a:ext cx="9148572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CDC8F-76D6-43AA-826B-F89A897C5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374" y="1988820"/>
            <a:ext cx="8023860" cy="891540"/>
          </a:xfrm>
        </p:spPr>
        <p:txBody>
          <a:bodyPr anchor="b"/>
          <a:lstStyle>
            <a:lvl1pPr algn="l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C6AE9-BAED-46CF-BC4F-5E8CB711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374" y="3086100"/>
            <a:ext cx="8023860" cy="205740"/>
          </a:xfrm>
        </p:spPr>
        <p:txBody>
          <a:bodyPr anchor="t"/>
          <a:lstStyle>
            <a:lvl1pPr marL="0" indent="0" algn="l">
              <a:spcAft>
                <a:spcPts val="0"/>
              </a:spcAft>
              <a:buNone/>
              <a:defRPr sz="16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41AEA-ED28-443E-84D1-A9CD0978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374" y="4869180"/>
            <a:ext cx="3086100" cy="13716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i="1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Text Placeholder 34">
            <a:extLst>
              <a:ext uri="{FF2B5EF4-FFF2-40B4-BE49-F238E27FC236}">
                <a16:creationId xmlns:a16="http://schemas.microsoft.com/office/drawing/2014/main" id="{EED06128-6ED5-4E9E-A040-6E30F72627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374" y="3360420"/>
            <a:ext cx="2817322" cy="20574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8DF22-30F0-44A7-B803-621BA9BD0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4" y="548640"/>
            <a:ext cx="1988820" cy="3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60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927C67C-55F1-4A8C-BF2E-A4058A88FB35}"/>
              </a:ext>
            </a:extLst>
          </p:cNvPr>
          <p:cNvGrpSpPr/>
          <p:nvPr userDrawn="1"/>
        </p:nvGrpSpPr>
        <p:grpSpPr bwMode="hidden">
          <a:xfrm>
            <a:off x="0" y="0"/>
            <a:ext cx="9141714" cy="5143500"/>
            <a:chOff x="0" y="0"/>
            <a:chExt cx="12188952" cy="6858000"/>
          </a:xfrm>
          <a:solidFill>
            <a:srgbClr val="2E7CC9"/>
          </a:solidFill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32A91242-A342-43EB-94F0-73D7EA5C61C0}"/>
                </a:ext>
              </a:extLst>
            </p:cNvPr>
            <p:cNvSpPr>
              <a:spLocks/>
            </p:cNvSpPr>
            <p:nvPr userDrawn="1"/>
          </p:nvSpPr>
          <p:spPr bwMode="hidden">
            <a:xfrm>
              <a:off x="0" y="0"/>
              <a:ext cx="2473325" cy="2441575"/>
            </a:xfrm>
            <a:custGeom>
              <a:avLst/>
              <a:gdLst>
                <a:gd name="T0" fmla="*/ 0 w 1558"/>
                <a:gd name="T1" fmla="*/ 0 h 1538"/>
                <a:gd name="T2" fmla="*/ 0 w 1558"/>
                <a:gd name="T3" fmla="*/ 1538 h 1538"/>
                <a:gd name="T4" fmla="*/ 1558 w 1558"/>
                <a:gd name="T5" fmla="*/ 0 h 1538"/>
                <a:gd name="T6" fmla="*/ 0 w 1558"/>
                <a:gd name="T7" fmla="*/ 0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8" h="1538">
                  <a:moveTo>
                    <a:pt x="0" y="0"/>
                  </a:moveTo>
                  <a:lnTo>
                    <a:pt x="0" y="1538"/>
                  </a:lnTo>
                  <a:lnTo>
                    <a:pt x="15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95FFFCF5-202B-4415-9FEE-5BAACA9E902E}"/>
                </a:ext>
              </a:extLst>
            </p:cNvPr>
            <p:cNvSpPr>
              <a:spLocks/>
            </p:cNvSpPr>
            <p:nvPr userDrawn="1"/>
          </p:nvSpPr>
          <p:spPr bwMode="hidden">
            <a:xfrm>
              <a:off x="0" y="1587"/>
              <a:ext cx="12188952" cy="6856413"/>
            </a:xfrm>
            <a:custGeom>
              <a:avLst/>
              <a:gdLst>
                <a:gd name="T0" fmla="*/ 4220 w 7663"/>
                <a:gd name="T1" fmla="*/ 0 h 4319"/>
                <a:gd name="T2" fmla="*/ 0 w 7663"/>
                <a:gd name="T3" fmla="*/ 4198 h 4319"/>
                <a:gd name="T4" fmla="*/ 0 w 7663"/>
                <a:gd name="T5" fmla="*/ 4319 h 4319"/>
                <a:gd name="T6" fmla="*/ 7663 w 7663"/>
                <a:gd name="T7" fmla="*/ 4319 h 4319"/>
                <a:gd name="T8" fmla="*/ 7663 w 7663"/>
                <a:gd name="T9" fmla="*/ 4319 h 4319"/>
                <a:gd name="T10" fmla="*/ 6961 w 7663"/>
                <a:gd name="T11" fmla="*/ 4319 h 4319"/>
                <a:gd name="T12" fmla="*/ 6296 w 7663"/>
                <a:gd name="T13" fmla="*/ 3662 h 4319"/>
                <a:gd name="T14" fmla="*/ 7663 w 7663"/>
                <a:gd name="T15" fmla="*/ 3662 h 4319"/>
                <a:gd name="T16" fmla="*/ 7663 w 7663"/>
                <a:gd name="T17" fmla="*/ 1193 h 4319"/>
                <a:gd name="T18" fmla="*/ 6503 w 7663"/>
                <a:gd name="T19" fmla="*/ 1193 h 4319"/>
                <a:gd name="T20" fmla="*/ 7663 w 7663"/>
                <a:gd name="T21" fmla="*/ 48 h 4319"/>
                <a:gd name="T22" fmla="*/ 7663 w 7663"/>
                <a:gd name="T23" fmla="*/ 0 h 4319"/>
                <a:gd name="T24" fmla="*/ 4220 w 7663"/>
                <a:gd name="T25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63" h="4319">
                  <a:moveTo>
                    <a:pt x="4220" y="0"/>
                  </a:moveTo>
                  <a:lnTo>
                    <a:pt x="0" y="4198"/>
                  </a:lnTo>
                  <a:lnTo>
                    <a:pt x="0" y="4319"/>
                  </a:lnTo>
                  <a:lnTo>
                    <a:pt x="7663" y="4319"/>
                  </a:lnTo>
                  <a:lnTo>
                    <a:pt x="7663" y="4319"/>
                  </a:lnTo>
                  <a:lnTo>
                    <a:pt x="6961" y="4319"/>
                  </a:lnTo>
                  <a:lnTo>
                    <a:pt x="6296" y="3662"/>
                  </a:lnTo>
                  <a:lnTo>
                    <a:pt x="7663" y="3662"/>
                  </a:lnTo>
                  <a:lnTo>
                    <a:pt x="7663" y="1193"/>
                  </a:lnTo>
                  <a:lnTo>
                    <a:pt x="6503" y="1193"/>
                  </a:lnTo>
                  <a:lnTo>
                    <a:pt x="7663" y="48"/>
                  </a:lnTo>
                  <a:lnTo>
                    <a:pt x="7663" y="0"/>
                  </a:lnTo>
                  <a:lnTo>
                    <a:pt x="4220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CCDC8F-76D6-43AA-826B-F89A897C5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374" y="1988820"/>
            <a:ext cx="8023860" cy="891540"/>
          </a:xfrm>
        </p:spPr>
        <p:txBody>
          <a:bodyPr anchor="b"/>
          <a:lstStyle>
            <a:lvl1pPr algn="l"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C6AE9-BAED-46CF-BC4F-5E8CB711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374" y="3086100"/>
            <a:ext cx="8023860" cy="20574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6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B5008FB-6AC9-41A1-BF1C-790BB677E5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374" y="3360420"/>
            <a:ext cx="2817322" cy="20574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AF1F18B-A1D6-4DE0-BA64-AEE5602C98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6374" y="548644"/>
            <a:ext cx="1988820" cy="394664"/>
          </a:xfrm>
          <a:prstGeom prst="rect">
            <a:avLst/>
          </a:prstGeom>
        </p:spPr>
      </p:pic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BE65254E-3581-4734-B800-F6CD8F37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374" y="4869180"/>
            <a:ext cx="3086100" cy="13716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i="1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3991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E93BDD-C55E-4538-801A-650F50AAA1DF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52AAE02-767D-4BDF-B891-5E0BC4CD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74" y="1165860"/>
            <a:ext cx="8023860" cy="891540"/>
          </a:xfrm>
        </p:spPr>
        <p:txBody>
          <a:bodyPr anchor="b"/>
          <a:lstStyle>
            <a:lvl1pPr>
              <a:defRPr sz="3375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73A7D-A198-47DF-A3EF-CB79CB66D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374" y="2263140"/>
            <a:ext cx="8023860" cy="1371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8EFA4-B8CF-47E0-BB7A-73CECEA1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F6CF77-E7B7-41D0-B4B3-674EDFFF2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43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ight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A2E268F-C06D-4F4E-BF82-72B711DD16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8572" cy="4766310"/>
          </a:xfrm>
          <a:solidFill>
            <a:schemeClr val="bg1">
              <a:lumMod val="95000"/>
            </a:schemeClr>
          </a:solidFill>
        </p:spPr>
        <p:txBody>
          <a:bodyPr lIns="914400" tIns="274320" rIns="0"/>
          <a:lstStyle>
            <a:lvl1pPr>
              <a:defRPr/>
            </a:lvl1pPr>
          </a:lstStyle>
          <a:p>
            <a:r>
              <a:rPr lang="en-US" dirty="0"/>
              <a:t>Drag light background picture to placeholder or click icon to add, then send to back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97A73F-A528-48B9-A889-3BDEBDDED629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52AAE02-767D-4BDF-B891-5E0BC4CD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74" y="1165860"/>
            <a:ext cx="8023860" cy="891540"/>
          </a:xfrm>
        </p:spPr>
        <p:txBody>
          <a:bodyPr anchor="b"/>
          <a:lstStyle>
            <a:lvl1pPr>
              <a:defRPr sz="337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73A7D-A198-47DF-A3EF-CB79CB66D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374" y="2263140"/>
            <a:ext cx="8023860" cy="1371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8EFA4-B8CF-47E0-BB7A-73CECEA1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A0D215-5782-45B8-ABB1-AB5D21F58E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1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Dark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A2E268F-C06D-4F4E-BF82-72B711DD16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8572" cy="4766310"/>
          </a:xfrm>
          <a:solidFill>
            <a:schemeClr val="bg1">
              <a:lumMod val="75000"/>
            </a:schemeClr>
          </a:solidFill>
        </p:spPr>
        <p:txBody>
          <a:bodyPr lIns="914400" tIns="274320" rIns="0"/>
          <a:lstStyle>
            <a:lvl1pPr>
              <a:defRPr/>
            </a:lvl1pPr>
          </a:lstStyle>
          <a:p>
            <a:r>
              <a:rPr lang="en-US" dirty="0"/>
              <a:t>Drag dark background picture to placeholder or click icon to add, then send to back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97A73F-A528-48B9-A889-3BDEBDDED629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52AAE02-767D-4BDF-B891-5E0BC4CD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74" y="1165860"/>
            <a:ext cx="8023860" cy="891540"/>
          </a:xfrm>
        </p:spPr>
        <p:txBody>
          <a:bodyPr anchor="b"/>
          <a:lstStyle>
            <a:lvl1pPr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73A7D-A198-47DF-A3EF-CB79CB66D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374" y="2263140"/>
            <a:ext cx="8023860" cy="1371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5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8EFA4-B8CF-47E0-BB7A-73CECEA1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E7C8A6-4110-44C2-AD7B-5ECDE590B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14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4FA097-5C1C-4A5A-B9F5-B8CFC275D226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EF037E-D5CA-474B-97AB-4ACE2DE5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4" y="273844"/>
            <a:ext cx="8298180" cy="617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E1711-83E4-4466-B8A9-BF9FBFF7F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4" y="960120"/>
            <a:ext cx="8298180" cy="36347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2A3B4-B602-4B39-B317-18CC82FC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FE37B-F640-4CA2-917A-0B9126F98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170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36E8EC-A35B-4599-AF79-84763A8D509D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EF037E-D5CA-474B-97AB-4ACE2DE5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3" y="273844"/>
            <a:ext cx="8298180" cy="617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E1711-83E4-4466-B8A9-BF9FBFF7F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3" y="1440180"/>
            <a:ext cx="8298180" cy="3154680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2A3B4-B602-4B39-B317-18CC82FC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86F3007-923D-421D-9151-6B92D9570E0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32054" y="960120"/>
            <a:ext cx="8298173" cy="3429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rgbClr val="7F7F7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544BC8-D693-4595-836E-29FB3A21E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329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4767262"/>
            <a:ext cx="9143999" cy="376238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640080" y="4767263"/>
            <a:ext cx="3670410" cy="3762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6BDE1-9F69-D444-9770-E7676ED456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080" y="521208"/>
            <a:ext cx="2445190" cy="48463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40080" y="1645920"/>
            <a:ext cx="7863840" cy="1828800"/>
          </a:xfrm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40080" y="3474720"/>
            <a:ext cx="7315200" cy="457200"/>
          </a:xfrm>
        </p:spPr>
        <p:txBody>
          <a:bodyPr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40080" y="4021138"/>
            <a:ext cx="4114800" cy="219456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600" b="1">
                <a:solidFill>
                  <a:srgbClr val="185EE6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03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 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363E87D-619B-4443-8A50-251E52C99A93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09D879-49BE-4BCC-9D9B-75A377EC58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9391" y="-1"/>
            <a:ext cx="4494609" cy="4766310"/>
          </a:xfrm>
          <a:solidFill>
            <a:schemeClr val="bg1">
              <a:lumMod val="95000"/>
            </a:schemeClr>
          </a:solidFill>
        </p:spPr>
        <p:txBody>
          <a:bodyPr lIns="1371600" tIns="2286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add, then 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F037E-D5CA-474B-97AB-4ACE2DE5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3" y="273844"/>
            <a:ext cx="4080416" cy="617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E1711-83E4-4466-B8A9-BF9FBFF7F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3" y="1440180"/>
            <a:ext cx="4080416" cy="315468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2A3B4-B602-4B39-B317-18CC82FC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86F3007-923D-421D-9151-6B92D9570E0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32053" y="960120"/>
            <a:ext cx="4080416" cy="3429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rgbClr val="7F7F7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372F9E-ED7D-4C63-9FF6-04DBAEA5E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34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5426BA3-AF12-400E-A8D6-3CAB8878B92A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9DDF1A-4098-485A-A397-5FB969CB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4" y="273844"/>
            <a:ext cx="8298180" cy="6172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D890D-C423-4E45-99FC-2897EDA9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C3DB2-2156-45E9-A2BF-BED03DDE1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D08CAD-493E-48DD-A14B-01743DE6548F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225C834-92D7-443A-B438-EB7B86C8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4" y="273844"/>
            <a:ext cx="8298180" cy="617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0D6C-2EAB-4880-A732-DEC2C1728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54" y="960120"/>
            <a:ext cx="4080415" cy="363474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8F9AF-05A2-4210-91F5-EEBE612BA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9820" y="960120"/>
            <a:ext cx="4080415" cy="363474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4E1DB-AD51-4F8C-BEC9-75BC0464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F2FB8-0679-44AF-A0C2-59CA07D6F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6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ABE7C74-76FF-4D1B-A3DE-C8C4EDED9DC8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209B8D3-CC09-4E46-A977-FB9B864D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4" y="273844"/>
            <a:ext cx="8298180" cy="6172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841CE-7B10-4DFB-A265-BDCA8379E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53" y="960120"/>
            <a:ext cx="4080416" cy="3429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6B4DE-D4CD-43E1-B3F7-1215418C6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53" y="1440180"/>
            <a:ext cx="4080416" cy="315468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7959A-24F2-4974-A998-D819B6DBC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9818" y="960120"/>
            <a:ext cx="4080416" cy="3429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1D07A-C844-44F1-94C9-C09FB5E2A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9818" y="1440180"/>
            <a:ext cx="4080416" cy="315468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E8D924-64F5-413E-8103-408FA4D0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8DA684-F277-4AD5-837C-BB194FFEFE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084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58EABF-2051-4B05-8E21-A208A7504D9B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0" y="4766310"/>
          <a:ext cx="9148572" cy="3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39936348"/>
                    </a:ext>
                  </a:extLst>
                </a:gridCol>
                <a:gridCol w="7776972">
                  <a:extLst>
                    <a:ext uri="{9D8B030D-6E8A-4147-A177-3AD203B41FA5}">
                      <a16:colId xmlns:a16="http://schemas.microsoft.com/office/drawing/2014/main" val="1375401518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7512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0CAD5-EB07-4377-993D-440B6335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514C1-4401-4467-AB9B-669FF7CE6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853797"/>
            <a:ext cx="1028700" cy="2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" y="731519"/>
            <a:ext cx="7863840" cy="201168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40080" y="2743200"/>
            <a:ext cx="7863840" cy="109728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8" y="4864412"/>
            <a:ext cx="1042415" cy="206605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339420" y="4764582"/>
            <a:ext cx="7804726" cy="378918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9650" y="4767262"/>
            <a:ext cx="514350" cy="376237"/>
          </a:xfrm>
        </p:spPr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1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39274" y="4767262"/>
            <a:ext cx="7804726" cy="376237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64008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185E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097280"/>
            <a:ext cx="8778240" cy="352044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663975"/>
            <a:ext cx="8778240" cy="43815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8" y="4864412"/>
            <a:ext cx="1042415" cy="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7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39274" y="4767262"/>
            <a:ext cx="7804726" cy="376237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64008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185E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778240" cy="389029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8" y="4864412"/>
            <a:ext cx="1042415" cy="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5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 with Gr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39274" y="4767262"/>
            <a:ext cx="7804726" cy="376237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640080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rgbClr val="185E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8" y="4864412"/>
            <a:ext cx="1042415" cy="206605"/>
          </a:xfrm>
          <a:prstGeom prst="rect">
            <a:avLst/>
          </a:prstGeom>
        </p:spPr>
      </p:pic>
      <p:sp>
        <p:nvSpPr>
          <p:cNvPr id="1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" y="4114799"/>
            <a:ext cx="8778240" cy="548640"/>
          </a:xfrm>
          <a:prstGeom prst="roundRect">
            <a:avLst>
              <a:gd name="adj" fmla="val 12362"/>
            </a:avLst>
          </a:prstGeom>
          <a:solidFill>
            <a:srgbClr val="6C6F70"/>
          </a:solidFill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text.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778240" cy="329184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3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39274" y="4767262"/>
            <a:ext cx="7804726" cy="376237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640080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rgbClr val="185E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8" y="4864412"/>
            <a:ext cx="1042415" cy="206605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 bwMode="auto">
          <a:xfrm>
            <a:off x="4572000" y="731520"/>
            <a:ext cx="0" cy="3886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4297680" cy="389029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/>
          </p:nvPr>
        </p:nvSpPr>
        <p:spPr>
          <a:xfrm>
            <a:off x="4663440" y="758524"/>
            <a:ext cx="4297680" cy="389029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398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39274" y="4767262"/>
            <a:ext cx="7804726" cy="376237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640080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rgbClr val="185E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8" y="4864412"/>
            <a:ext cx="1042415" cy="206605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82879" y="731521"/>
            <a:ext cx="5303520" cy="340649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5669280" y="731520"/>
            <a:ext cx="3291840" cy="3890293"/>
          </a:xfrm>
        </p:spPr>
        <p:txBody>
          <a:bodyPr/>
          <a:lstStyle>
            <a:lvl1pPr marL="0" indent="0">
              <a:buNone/>
              <a:defRPr b="0"/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 marL="1588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20" hasCustomPrompt="1"/>
          </p:nvPr>
        </p:nvSpPr>
        <p:spPr>
          <a:xfrm>
            <a:off x="274319" y="4210494"/>
            <a:ext cx="5120640" cy="365760"/>
          </a:xfrm>
        </p:spPr>
        <p:txBody>
          <a:bodyPr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200" b="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4129640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0"/>
            <a:ext cx="4514850" cy="476206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" y="1097280"/>
            <a:ext cx="4297680" cy="35204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239713" indent="0">
              <a:buNone/>
              <a:defRPr sz="1400"/>
            </a:lvl2pPr>
            <a:lvl3pPr marL="450850" indent="0">
              <a:buNone/>
              <a:defRPr sz="1400"/>
            </a:lvl3pPr>
            <a:lvl4pPr marL="676275" indent="0">
              <a:buNone/>
              <a:defRPr sz="1400"/>
            </a:lvl4pPr>
            <a:lvl5pPr marL="860425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" y="4762061"/>
            <a:ext cx="1339273" cy="3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28" y="4864412"/>
            <a:ext cx="1042415" cy="206605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1339420" y="4764582"/>
            <a:ext cx="7804726" cy="378918"/>
          </a:xfrm>
          <a:prstGeom prst="rect">
            <a:avLst/>
          </a:prstGeom>
          <a:solidFill>
            <a:srgbClr val="185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9650" y="4767262"/>
            <a:ext cx="514350" cy="376237"/>
          </a:xfrm>
        </p:spPr>
        <p:txBody>
          <a:bodyPr/>
          <a:lstStyle/>
          <a:p>
            <a:fld id="{1F36BDE1-9F69-D444-9770-E7676ED456C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4297680" cy="640080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185E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663975"/>
            <a:ext cx="4297680" cy="43815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4842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64008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731519"/>
            <a:ext cx="8778240" cy="3886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29650" y="4767262"/>
            <a:ext cx="514350" cy="376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1F36BDE1-9F69-D444-9770-E7676ED456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4" r:id="rId2"/>
    <p:sldLayoutId id="2147483659" r:id="rId3"/>
    <p:sldLayoutId id="2147483658" r:id="rId4"/>
    <p:sldLayoutId id="2147483668" r:id="rId5"/>
    <p:sldLayoutId id="2147483669" r:id="rId6"/>
    <p:sldLayoutId id="2147483670" r:id="rId7"/>
    <p:sldLayoutId id="2147483671" r:id="rId8"/>
    <p:sldLayoutId id="2147483661" r:id="rId9"/>
    <p:sldLayoutId id="2147483667" r:id="rId10"/>
    <p:sldLayoutId id="2147483663" r:id="rId11"/>
    <p:sldLayoutId id="2147483713" r:id="rId12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rgbClr val="185EE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88" indent="-168275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5000" indent="-1841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841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5850" indent="-225425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710F0-F6E4-4F4D-9CCE-135AB898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4" y="273844"/>
            <a:ext cx="8298180" cy="9941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420-4D99-4DB7-BB94-9FCE4D078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54" y="1440181"/>
            <a:ext cx="8298180" cy="31544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17AF-EEA8-4A0B-A91A-7E4A6937A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0234" y="4869180"/>
            <a:ext cx="205740" cy="13716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B0C6-AD63-4B9C-AB2F-9350F21B15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1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spcAft>
          <a:spcPts val="600"/>
        </a:spcAft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150876" algn="l" defTabSz="685800" rtl="0" eaLnBrk="1" latinLnBrk="0" hangingPunct="1">
        <a:lnSpc>
          <a:spcPct val="110000"/>
        </a:lnSpc>
        <a:spcBef>
          <a:spcPts val="0"/>
        </a:spcBef>
        <a:spcAft>
          <a:spcPts val="375"/>
        </a:spcAft>
        <a:buFont typeface="Arial" panose="020B060402020202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indent="-171450" algn="l" defTabSz="685800" rtl="0" eaLnBrk="1" latinLnBrk="0" hangingPunct="1">
        <a:lnSpc>
          <a:spcPct val="110000"/>
        </a:lnSpc>
        <a:spcBef>
          <a:spcPts val="0"/>
        </a:spcBef>
        <a:spcAft>
          <a:spcPts val="375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150876" algn="l" defTabSz="685800" rtl="0" eaLnBrk="1" latinLnBrk="0" hangingPunct="1">
        <a:lnSpc>
          <a:spcPct val="110000"/>
        </a:lnSpc>
        <a:spcBef>
          <a:spcPts val="0"/>
        </a:spcBef>
        <a:spcAft>
          <a:spcPts val="375"/>
        </a:spcAft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685800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685800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685800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685800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685800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685800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685800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685800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0">
          <p15:clr>
            <a:srgbClr val="CCCCCC"/>
          </p15:clr>
        </p15:guide>
        <p15:guide id="2" orient="horz" pos="749">
          <p15:clr>
            <a:srgbClr val="CCCCCC"/>
          </p15:clr>
        </p15:guide>
        <p15:guide id="3" orient="horz" pos="806">
          <p15:clr>
            <a:srgbClr val="CCCCCC"/>
          </p15:clr>
        </p15:guide>
        <p15:guide id="4" orient="horz" pos="3859">
          <p15:clr>
            <a:srgbClr val="CCCCCC"/>
          </p15:clr>
        </p15:guide>
        <p15:guide id="5" orient="horz" pos="4090">
          <p15:clr>
            <a:srgbClr val="CCCCCC"/>
          </p15:clr>
        </p15:guide>
        <p15:guide id="6" orient="horz" pos="4205">
          <p15:clr>
            <a:srgbClr val="CCCCCC"/>
          </p15:clr>
        </p15:guide>
        <p15:guide id="7" pos="363">
          <p15:clr>
            <a:srgbClr val="CCCCCC"/>
          </p15:clr>
        </p15:guide>
        <p15:guide id="8" pos="2016">
          <p15:clr>
            <a:srgbClr val="5ACBF0"/>
          </p15:clr>
        </p15:guide>
        <p15:guide id="9" pos="2131">
          <p15:clr>
            <a:srgbClr val="5ACBF0"/>
          </p15:clr>
        </p15:guide>
        <p15:guide id="10" pos="2609">
          <p15:clr>
            <a:srgbClr val="9FCC3B"/>
          </p15:clr>
        </p15:guide>
        <p15:guide id="11" pos="2724">
          <p15:clr>
            <a:srgbClr val="9FCC3B"/>
          </p15:clr>
        </p15:guide>
        <p15:guide id="12" pos="3790">
          <p15:clr>
            <a:srgbClr val="5ACBF0"/>
          </p15:clr>
        </p15:guide>
        <p15:guide id="13" pos="3905">
          <p15:clr>
            <a:srgbClr val="5ACBF0"/>
          </p15:clr>
        </p15:guide>
        <p15:guide id="14" pos="4971">
          <p15:clr>
            <a:srgbClr val="9FCC3B"/>
          </p15:clr>
        </p15:guide>
        <p15:guide id="15" pos="5086">
          <p15:clr>
            <a:srgbClr val="9FCC3B"/>
          </p15:clr>
        </p15:guide>
        <p15:guide id="16" pos="5561">
          <p15:clr>
            <a:srgbClr val="5ACBF0"/>
          </p15:clr>
        </p15:guide>
        <p15:guide id="17" pos="5676">
          <p15:clr>
            <a:srgbClr val="5ACBF0"/>
          </p15:clr>
        </p15:guide>
        <p15:guide id="18" pos="7332">
          <p15:clr>
            <a:srgbClr val="CCCCC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0.jpg"/><Relationship Id="rId12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0B61E-0288-47CE-9C6E-0CC1972C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7EE309-4BBF-4110-9BA7-FDF57ED86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80383"/>
            <a:ext cx="2899186" cy="18288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Stock Me Up (Not Toilet Paper)!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1F0E9B1-99BC-4371-A7E3-9BAF84B66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465" y="214284"/>
            <a:ext cx="1984786" cy="4572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Team Zoombies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A743F8E-1316-4C4F-AEC8-4DC08A28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562376"/>
            <a:ext cx="2899186" cy="1025425"/>
          </a:xfrm>
        </p:spPr>
        <p:txBody>
          <a:bodyPr>
            <a:normAutofit/>
          </a:bodyPr>
          <a:lstStyle/>
          <a:p>
            <a:r>
              <a:rPr lang="en-US" sz="2200" dirty="0"/>
              <a:t>DSI Hackathon</a:t>
            </a:r>
          </a:p>
          <a:p>
            <a:endParaRPr lang="en-US" dirty="0"/>
          </a:p>
          <a:p>
            <a:r>
              <a:rPr lang="en-US" dirty="0"/>
              <a:t>April 28-30,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3ACC7-3F8A-4070-9ACA-D7FABBA34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716" y="753903"/>
            <a:ext cx="5386283" cy="4078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10E24-7FFB-4A58-AFE0-51A8C4DDD5F2}"/>
              </a:ext>
            </a:extLst>
          </p:cNvPr>
          <p:cNvSpPr txBox="1"/>
          <p:nvPr/>
        </p:nvSpPr>
        <p:spPr>
          <a:xfrm>
            <a:off x="4122743" y="960236"/>
            <a:ext cx="984578" cy="1231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Jie Hu (Indianapolis)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C3430F-F906-4FA9-B8C4-77FD04480712}"/>
              </a:ext>
            </a:extLst>
          </p:cNvPr>
          <p:cNvSpPr txBox="1"/>
          <p:nvPr/>
        </p:nvSpPr>
        <p:spPr>
          <a:xfrm>
            <a:off x="6359481" y="960236"/>
            <a:ext cx="1188720" cy="1231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Archana Kotu (Johnston)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74FFA-4D88-4478-869A-6C699B0B98EF}"/>
              </a:ext>
            </a:extLst>
          </p:cNvPr>
          <p:cNvSpPr txBox="1"/>
          <p:nvPr/>
        </p:nvSpPr>
        <p:spPr>
          <a:xfrm>
            <a:off x="4122743" y="2200953"/>
            <a:ext cx="1097280" cy="1231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Eduardo Costa (Brazil)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CB611-6AF8-4D38-8B12-CA933AA9E38C}"/>
              </a:ext>
            </a:extLst>
          </p:cNvPr>
          <p:cNvSpPr txBox="1"/>
          <p:nvPr/>
        </p:nvSpPr>
        <p:spPr>
          <a:xfrm>
            <a:off x="5228483" y="3492391"/>
            <a:ext cx="2194560" cy="1231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Ricardo Cerri (Federal University of São Carlos)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185FF-35ED-4FF2-B884-D40A7F2BE44A}"/>
              </a:ext>
            </a:extLst>
          </p:cNvPr>
          <p:cNvSpPr txBox="1"/>
          <p:nvPr/>
        </p:nvSpPr>
        <p:spPr>
          <a:xfrm>
            <a:off x="6325763" y="2199051"/>
            <a:ext cx="2286000" cy="1231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Humberto Brandão (Federal University of Alfenas)</a:t>
            </a:r>
          </a:p>
        </p:txBody>
      </p:sp>
      <p:pic>
        <p:nvPicPr>
          <p:cNvPr id="16" name="Team">
            <a:hlinkClick r:id="" action="ppaction://media"/>
            <a:extLst>
              <a:ext uri="{FF2B5EF4-FFF2-40B4-BE49-F238E27FC236}">
                <a16:creationId xmlns:a16="http://schemas.microsoft.com/office/drawing/2014/main" id="{8AAD831B-9BC8-417B-BB2E-867D7DE4D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1352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29"/>
    </mc:Choice>
    <mc:Fallback xmlns="">
      <p:transition spd="slow" advTm="24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2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5297A92-8862-44A6-80F4-045F21CE5A9F}"/>
              </a:ext>
            </a:extLst>
          </p:cNvPr>
          <p:cNvSpPr txBox="1">
            <a:spLocks/>
          </p:cNvSpPr>
          <p:nvPr/>
        </p:nvSpPr>
        <p:spPr bwMode="auto">
          <a:xfrm>
            <a:off x="182880" y="640079"/>
            <a:ext cx="8778240" cy="396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76000" indent="-182880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Char char="§"/>
              <a:defRPr sz="18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82000" indent="-182880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─"/>
              <a:tabLst/>
              <a:defRPr sz="16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152000" indent="-182880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440000" indent="-182880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3375" indent="-174625" algn="l" rtl="0" eaLnBrk="1" fontAlgn="base" hangingPunct="1"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60575" indent="-174625" algn="l" rtl="0" eaLnBrk="1" fontAlgn="base" hangingPunct="1"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517775" indent="-174625" algn="l" rtl="0" eaLnBrk="1" fontAlgn="base" hangingPunct="1"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74975" indent="-174625" algn="l" rtl="0" eaLnBrk="1" fontAlgn="base" hangingPunct="1"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Objectives: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Historical performance analysis of stock prices of Agribusiness companies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Comparison with S&amp;P 500 index and other sectors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Insights into investment opportunities</a:t>
            </a:r>
          </a:p>
          <a:p>
            <a:pPr lvl="0" defTabSz="914400">
              <a:lnSpc>
                <a:spcPct val="100000"/>
              </a:lnSpc>
              <a:buClr>
                <a:srgbClr val="000000"/>
              </a:buClr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Data: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List of S&amp;P 500 companies collected from Wikipedia web page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Company daily stock prices from 2010-01-01 to 2020-04-28 retrieved using Yahoo Finance’s API and Quandl API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S&amp;P 500 stock market index daily prices from 2010-01-01 to 2020-04-28 collected from Wall Street Journal web page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Sentiment analysis data from 2010 to 2019 </a:t>
            </a:r>
            <a:r>
              <a:rPr lang="en-US" sz="1200" kern="0" dirty="0">
                <a:solidFill>
                  <a:srgbClr val="FF0000"/>
                </a:solidFill>
                <a:ea typeface="ＭＳ Ｐゴシック"/>
              </a:rPr>
              <a:t>crowd-sourced</a:t>
            </a: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 by RavenPack</a:t>
            </a:r>
          </a:p>
          <a:p>
            <a:pPr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Questions: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How did Agribusiness company stocks perform over the past 10 years? Compared to stocks in other business sectors?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Which stocks may worth investing during this COVID-19 pandemic?</a:t>
            </a:r>
          </a:p>
          <a:p>
            <a:pPr lvl="1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Is sentiment predictive of company stock returns?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Me Up (Not Toilet Paper)!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Background">
            <a:hlinkClick r:id="" action="ppaction://media"/>
            <a:extLst>
              <a:ext uri="{FF2B5EF4-FFF2-40B4-BE49-F238E27FC236}">
                <a16:creationId xmlns:a16="http://schemas.microsoft.com/office/drawing/2014/main" id="{B3EB2C22-5AA6-41D1-8F04-2B371A006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9"/>
    </mc:Choice>
    <mc:Fallback xmlns="">
      <p:transition spd="slow" advTm="34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E550-24DD-4466-BA7D-8DF39705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10-year Performance of Agribusiness Companies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DE34C5-7871-4F34-A286-78B6262B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23FCC-28C5-46F2-BF06-9138DAC9E951}"/>
              </a:ext>
            </a:extLst>
          </p:cNvPr>
          <p:cNvSpPr txBox="1"/>
          <p:nvPr/>
        </p:nvSpPr>
        <p:spPr>
          <a:xfrm>
            <a:off x="5417820" y="731520"/>
            <a:ext cx="2880360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defTabSz="91440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200" dirty="0"/>
              <a:t>Stock growth of agribusiness companies</a:t>
            </a:r>
            <a:endParaRPr lang="en-US" sz="1200" kern="0" dirty="0">
              <a:ea typeface="ＭＳ Ｐゴシック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74001-D4DA-40DD-8F6E-3258AEA7BFCB}"/>
              </a:ext>
            </a:extLst>
          </p:cNvPr>
          <p:cNvSpPr txBox="1"/>
          <p:nvPr/>
        </p:nvSpPr>
        <p:spPr>
          <a:xfrm>
            <a:off x="640080" y="727153"/>
            <a:ext cx="3291840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defTabSz="91440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200" dirty="0"/>
              <a:t>10-year growth of S&amp;P 500 stock market index</a:t>
            </a:r>
            <a:endParaRPr lang="en-US" sz="1200" kern="0" dirty="0">
              <a:ea typeface="ＭＳ Ｐゴシック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3DE15-9D38-43F3-BA71-38F6D7F0DBFA}"/>
              </a:ext>
            </a:extLst>
          </p:cNvPr>
          <p:cNvSpPr txBox="1"/>
          <p:nvPr/>
        </p:nvSpPr>
        <p:spPr>
          <a:xfrm>
            <a:off x="2457641" y="2788920"/>
            <a:ext cx="426098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defTabSz="91440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200" dirty="0"/>
              <a:t>Stock returns of agribusiness vs. other business sectors</a:t>
            </a:r>
            <a:endParaRPr lang="en-US" sz="1200" kern="0" dirty="0">
              <a:ea typeface="ＭＳ Ｐゴシック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A1FDF2-8798-4BDC-B895-1C0A3DBB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6" y="981744"/>
            <a:ext cx="4315727" cy="15544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C7B2DD-610E-449A-9741-32796B88ED2D}"/>
              </a:ext>
            </a:extLst>
          </p:cNvPr>
          <p:cNvCxnSpPr/>
          <p:nvPr/>
        </p:nvCxnSpPr>
        <p:spPr>
          <a:xfrm flipV="1">
            <a:off x="3934609" y="1645920"/>
            <a:ext cx="252805" cy="252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593612-9905-4C76-9BBE-3CF8A0D7070B}"/>
              </a:ext>
            </a:extLst>
          </p:cNvPr>
          <p:cNvSpPr txBox="1"/>
          <p:nvPr/>
        </p:nvSpPr>
        <p:spPr>
          <a:xfrm>
            <a:off x="3157510" y="1944336"/>
            <a:ext cx="1097280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defTabSz="91440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900" kern="0" dirty="0">
                <a:ea typeface="ＭＳ Ｐゴシック"/>
              </a:rPr>
              <a:t>COVID-19 outbreak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76A5B-1D17-4A92-8914-F5F4E4611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47" y="996960"/>
            <a:ext cx="4346305" cy="1554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A7160D-9613-48F3-8D2B-46E182D79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121" y="3065026"/>
            <a:ext cx="895004" cy="1554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A0D1E6-7533-432E-95BD-D058DFC44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875" y="3089797"/>
            <a:ext cx="4348984" cy="15544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03A487-9649-4C6D-BA06-3E8793D13AE1}"/>
              </a:ext>
            </a:extLst>
          </p:cNvPr>
          <p:cNvSpPr txBox="1"/>
          <p:nvPr/>
        </p:nvSpPr>
        <p:spPr>
          <a:xfrm>
            <a:off x="4912109" y="3182128"/>
            <a:ext cx="27432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defTabSz="914400"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600" kern="0" dirty="0">
                <a:ea typeface="ＭＳ Ｐゴシック"/>
              </a:rPr>
              <a:t>Bayer</a:t>
            </a:r>
          </a:p>
        </p:txBody>
      </p:sp>
      <p:pic>
        <p:nvPicPr>
          <p:cNvPr id="6" name="History">
            <a:hlinkClick r:id="" action="ppaction://media"/>
            <a:extLst>
              <a:ext uri="{FF2B5EF4-FFF2-40B4-BE49-F238E27FC236}">
                <a16:creationId xmlns:a16="http://schemas.microsoft.com/office/drawing/2014/main" id="{F99C170C-48D5-47FF-A817-4C9CBDB1E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1352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6"/>
    </mc:Choice>
    <mc:Fallback xmlns="">
      <p:transition spd="slow" advTm="26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B571-9BD1-4795-845E-6EA80C5A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>
                <a:ea typeface="ＭＳ Ｐゴシック"/>
              </a:rPr>
              <a:t>Stocks in Same Business Sectors Perform Consistently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A33A8-EF10-4390-95F5-41B9A6EB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29DC-6388-4474-86F5-9A09DBD3F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777" y="640080"/>
            <a:ext cx="5846445" cy="4071938"/>
          </a:xfrm>
          <a:prstGeom prst="rect">
            <a:avLst/>
          </a:prstGeom>
        </p:spPr>
      </p:pic>
      <p:pic>
        <p:nvPicPr>
          <p:cNvPr id="5" name="Clustering">
            <a:hlinkClick r:id="" action="ppaction://media"/>
            <a:extLst>
              <a:ext uri="{FF2B5EF4-FFF2-40B4-BE49-F238E27FC236}">
                <a16:creationId xmlns:a16="http://schemas.microsoft.com/office/drawing/2014/main" id="{392B320E-2585-49D3-9B3D-041113EAA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1352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80"/>
    </mc:Choice>
    <mc:Fallback xmlns="">
      <p:transition spd="slow" advTm="29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443A-0CC8-468A-9AFF-A2C09F4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Stocks Worth Investing During COVID-19 Pandemic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E0EBA-CC30-4FBB-A8E7-87D036944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A89E17-8801-4D6B-ABD4-6D259BA4A1B9}"/>
              </a:ext>
            </a:extLst>
          </p:cNvPr>
          <p:cNvGrpSpPr/>
          <p:nvPr/>
        </p:nvGrpSpPr>
        <p:grpSpPr>
          <a:xfrm>
            <a:off x="127640" y="577050"/>
            <a:ext cx="4182875" cy="2140067"/>
            <a:chOff x="5592246" y="889298"/>
            <a:chExt cx="5577167" cy="28534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8DCDE19-2EE6-4535-8C8B-7A51F7663C5A}"/>
                </a:ext>
              </a:extLst>
            </p:cNvPr>
            <p:cNvGrpSpPr/>
            <p:nvPr/>
          </p:nvGrpSpPr>
          <p:grpSpPr>
            <a:xfrm>
              <a:off x="5592246" y="1405689"/>
              <a:ext cx="5577167" cy="2337032"/>
              <a:chOff x="5592246" y="1405689"/>
              <a:chExt cx="5577167" cy="233703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2B1E868-1C8D-47B2-B5FB-8B0B44A57C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07" b="5035"/>
              <a:stretch/>
            </p:blipFill>
            <p:spPr>
              <a:xfrm>
                <a:off x="5592246" y="1405689"/>
                <a:ext cx="5577167" cy="2337032"/>
              </a:xfrm>
              <a:prstGeom prst="rect">
                <a:avLst/>
              </a:prstGeom>
            </p:spPr>
          </p:pic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CD77DD6-F202-425B-B7B7-8339FC43E1D0}"/>
                  </a:ext>
                </a:extLst>
              </p:cNvPr>
              <p:cNvSpPr/>
              <p:nvPr/>
            </p:nvSpPr>
            <p:spPr>
              <a:xfrm>
                <a:off x="5612666" y="2718989"/>
                <a:ext cx="5264848" cy="1959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330B55-03E0-4CD4-9AE5-C6C365712126}"/>
                </a:ext>
              </a:extLst>
            </p:cNvPr>
            <p:cNvSpPr txBox="1"/>
            <p:nvPr/>
          </p:nvSpPr>
          <p:spPr>
            <a:xfrm>
              <a:off x="7495237" y="889298"/>
              <a:ext cx="18120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Risk (Volatility)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37DC92-E0FC-4503-AD5A-E96C2D625EF2}"/>
              </a:ext>
            </a:extLst>
          </p:cNvPr>
          <p:cNvGrpSpPr/>
          <p:nvPr/>
        </p:nvGrpSpPr>
        <p:grpSpPr>
          <a:xfrm>
            <a:off x="95889" y="2751732"/>
            <a:ext cx="3995702" cy="1944810"/>
            <a:chOff x="347059" y="3899794"/>
            <a:chExt cx="5327603" cy="259308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5C35D40-F150-43AC-B45E-D4CC7A81F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59" y="4159250"/>
              <a:ext cx="5327603" cy="233362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1AEE7B9-42EE-471F-A438-D32D807A875E}"/>
                </a:ext>
              </a:extLst>
            </p:cNvPr>
            <p:cNvSpPr txBox="1"/>
            <p:nvPr/>
          </p:nvSpPr>
          <p:spPr>
            <a:xfrm>
              <a:off x="1978864" y="3899794"/>
              <a:ext cx="18120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Mean Discount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37B2945-D7FA-489F-951B-4AEEDCFCA4AF}"/>
                </a:ext>
              </a:extLst>
            </p:cNvPr>
            <p:cNvSpPr/>
            <p:nvPr/>
          </p:nvSpPr>
          <p:spPr>
            <a:xfrm>
              <a:off x="375264" y="5236288"/>
              <a:ext cx="5239905" cy="20132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D10678-BA14-413C-B6D0-1897B0DB784B}"/>
              </a:ext>
            </a:extLst>
          </p:cNvPr>
          <p:cNvGrpSpPr/>
          <p:nvPr/>
        </p:nvGrpSpPr>
        <p:grpSpPr>
          <a:xfrm>
            <a:off x="4071242" y="750164"/>
            <a:ext cx="4655282" cy="3760825"/>
            <a:chOff x="314851" y="2878565"/>
            <a:chExt cx="5406872" cy="399859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4C173A-D2DF-4747-80A3-F546C65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228" y="3171591"/>
              <a:ext cx="5003495" cy="330070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1FE815D-1857-48AC-9206-4266A984469E}"/>
                </a:ext>
              </a:extLst>
            </p:cNvPr>
            <p:cNvSpPr txBox="1"/>
            <p:nvPr/>
          </p:nvSpPr>
          <p:spPr>
            <a:xfrm>
              <a:off x="1980078" y="2878565"/>
              <a:ext cx="1527723" cy="319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Discount Vs Risk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5903AA-066C-443D-8D16-71B7604DED85}"/>
                </a:ext>
              </a:extLst>
            </p:cNvPr>
            <p:cNvSpPr txBox="1"/>
            <p:nvPr/>
          </p:nvSpPr>
          <p:spPr>
            <a:xfrm rot="16200000">
              <a:off x="63608" y="4657930"/>
              <a:ext cx="851016" cy="3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Discount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E54074C-FACC-4320-90F4-ACC9E583AA19}"/>
                </a:ext>
              </a:extLst>
            </p:cNvPr>
            <p:cNvSpPr txBox="1"/>
            <p:nvPr/>
          </p:nvSpPr>
          <p:spPr>
            <a:xfrm>
              <a:off x="2681844" y="6558105"/>
              <a:ext cx="540297" cy="319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Risk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97DF27-67F5-484D-BE80-B136378E9BF2}"/>
              </a:ext>
            </a:extLst>
          </p:cNvPr>
          <p:cNvCxnSpPr/>
          <p:nvPr/>
        </p:nvCxnSpPr>
        <p:spPr>
          <a:xfrm flipV="1">
            <a:off x="6279160" y="3652265"/>
            <a:ext cx="309245" cy="101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C5EC25A-3B28-40BB-99AD-D97BE0092F37}"/>
              </a:ext>
            </a:extLst>
          </p:cNvPr>
          <p:cNvSpPr txBox="1"/>
          <p:nvPr/>
        </p:nvSpPr>
        <p:spPr>
          <a:xfrm>
            <a:off x="6633506" y="3494508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Corteva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F7157F8-A360-40E2-80DF-F98349248C77}"/>
              </a:ext>
            </a:extLst>
          </p:cNvPr>
          <p:cNvCxnSpPr>
            <a:cxnSpLocks/>
          </p:cNvCxnSpPr>
          <p:nvPr/>
        </p:nvCxnSpPr>
        <p:spPr>
          <a:xfrm flipH="1" flipV="1">
            <a:off x="5146646" y="2051831"/>
            <a:ext cx="261040" cy="18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0C49517-D995-47EB-9E6A-73F2DCF7720B}"/>
              </a:ext>
            </a:extLst>
          </p:cNvPr>
          <p:cNvSpPr txBox="1"/>
          <p:nvPr/>
        </p:nvSpPr>
        <p:spPr>
          <a:xfrm>
            <a:off x="4709080" y="1791981"/>
            <a:ext cx="7441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Monsanto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8335205-E7E8-4A2E-8901-46174BE427C8}"/>
              </a:ext>
            </a:extLst>
          </p:cNvPr>
          <p:cNvCxnSpPr>
            <a:cxnSpLocks/>
          </p:cNvCxnSpPr>
          <p:nvPr/>
        </p:nvCxnSpPr>
        <p:spPr>
          <a:xfrm>
            <a:off x="6039699" y="2325641"/>
            <a:ext cx="394084" cy="25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15CF14-DA92-4E55-833F-968BFB7BA3CA}"/>
              </a:ext>
            </a:extLst>
          </p:cNvPr>
          <p:cNvSpPr txBox="1"/>
          <p:nvPr/>
        </p:nvSpPr>
        <p:spPr>
          <a:xfrm>
            <a:off x="6572536" y="2577984"/>
            <a:ext cx="5045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</a:t>
            </a:r>
          </a:p>
        </p:txBody>
      </p:sp>
      <p:pic>
        <p:nvPicPr>
          <p:cNvPr id="24" name="Audio 4">
            <a:hlinkClick r:id="" action="ppaction://media"/>
            <a:extLst>
              <a:ext uri="{FF2B5EF4-FFF2-40B4-BE49-F238E27FC236}">
                <a16:creationId xmlns:a16="http://schemas.microsoft.com/office/drawing/2014/main" id="{1107F778-A3A9-43BB-B4A5-C0730234E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1352" y="0"/>
            <a:ext cx="612648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1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6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77A0-5E48-4FA7-BB30-12C80F5F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>
                <a:ea typeface="ＭＳ Ｐゴシック"/>
              </a:rPr>
              <a:t>Can Machine Learning Predict Stock Returns?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4D8B3-748A-4B78-B203-260A6EBE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6BDE1-9F69-D444-9770-E7676ED456C3}" type="slidenum">
              <a:rPr lang="en-US" smtClean="0"/>
              <a:t>6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EFCC8E3-C8FB-4918-9C02-E5777347D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0" y="1037743"/>
            <a:ext cx="2649599" cy="138680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65B32B-1122-4575-B9BC-78166CC46DF5}"/>
              </a:ext>
            </a:extLst>
          </p:cNvPr>
          <p:cNvSpPr txBox="1"/>
          <p:nvPr/>
        </p:nvSpPr>
        <p:spPr>
          <a:xfrm>
            <a:off x="874574" y="932034"/>
            <a:ext cx="1326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Historical Prices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2C59F-48B7-4CBD-B93D-19EFFE70A6B4}"/>
              </a:ext>
            </a:extLst>
          </p:cNvPr>
          <p:cNvSpPr txBox="1"/>
          <p:nvPr/>
        </p:nvSpPr>
        <p:spPr>
          <a:xfrm>
            <a:off x="3517084" y="899243"/>
            <a:ext cx="2705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Sentiment Analysis from the news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6764EE-6CAE-4B98-9488-65894F5017D8}"/>
              </a:ext>
            </a:extLst>
          </p:cNvPr>
          <p:cNvGrpSpPr/>
          <p:nvPr/>
        </p:nvGrpSpPr>
        <p:grpSpPr>
          <a:xfrm>
            <a:off x="3517085" y="1176243"/>
            <a:ext cx="2495530" cy="1113311"/>
            <a:chOff x="738231" y="3983648"/>
            <a:chExt cx="3327373" cy="148441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69A0E79-8E16-455C-933B-30AB7D163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7"/>
            <a:stretch/>
          </p:blipFill>
          <p:spPr>
            <a:xfrm>
              <a:off x="738231" y="3983648"/>
              <a:ext cx="2652022" cy="14844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464047D-718E-4F00-B2E1-B3B5213DE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34" b="8737"/>
            <a:stretch/>
          </p:blipFill>
          <p:spPr>
            <a:xfrm>
              <a:off x="2849125" y="4600131"/>
              <a:ext cx="1216479" cy="8679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2B9B20-A40F-4243-9FB9-D062A899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124" y="3987214"/>
              <a:ext cx="1216479" cy="626129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F91691B8-9E1C-4194-AFFF-BD194609D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99" y="1510080"/>
            <a:ext cx="443971" cy="4421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9881CD4-1D2C-43DF-87DA-9CA8EC0B6F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65" y="1421570"/>
            <a:ext cx="443971" cy="45388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8AB8FCB-DF95-4F5C-B4B5-F4C46FC01A71}"/>
              </a:ext>
            </a:extLst>
          </p:cNvPr>
          <p:cNvGrpSpPr/>
          <p:nvPr/>
        </p:nvGrpSpPr>
        <p:grpSpPr>
          <a:xfrm>
            <a:off x="6844146" y="932034"/>
            <a:ext cx="2072834" cy="1411044"/>
            <a:chOff x="9125527" y="1242712"/>
            <a:chExt cx="2763779" cy="188139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AAC95-2AF5-4723-ABF3-848ABA77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7388" y="2423579"/>
              <a:ext cx="611918" cy="61191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21DA525-34AD-4742-A14E-539CD7414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785" t="15497" r="4094" b="15558"/>
            <a:stretch/>
          </p:blipFill>
          <p:spPr>
            <a:xfrm>
              <a:off x="9442989" y="1443529"/>
              <a:ext cx="1216479" cy="1680575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A2E1C34-B952-4CE9-B5DA-F0756E39F204}"/>
                </a:ext>
              </a:extLst>
            </p:cNvPr>
            <p:cNvCxnSpPr/>
            <p:nvPr/>
          </p:nvCxnSpPr>
          <p:spPr>
            <a:xfrm flipV="1">
              <a:off x="10583480" y="1383657"/>
              <a:ext cx="612397" cy="569910"/>
            </a:xfrm>
            <a:prstGeom prst="straightConnector1">
              <a:avLst/>
            </a:prstGeom>
            <a:ln w="2222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305B2CB-2DA2-49E8-9FE8-95B2D8CAC4D5}"/>
                </a:ext>
              </a:extLst>
            </p:cNvPr>
            <p:cNvCxnSpPr>
              <a:cxnSpLocks/>
            </p:cNvCxnSpPr>
            <p:nvPr/>
          </p:nvCxnSpPr>
          <p:spPr>
            <a:xfrm>
              <a:off x="10659468" y="2013515"/>
              <a:ext cx="617920" cy="0"/>
            </a:xfrm>
            <a:prstGeom prst="straightConnector1">
              <a:avLst/>
            </a:prstGeom>
            <a:ln w="22225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0DD75E5-A458-42CD-A468-64176544C98F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480" y="2096655"/>
              <a:ext cx="612397" cy="522117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698FC63-693B-4681-BDE2-4A1D5C7276D0}"/>
                </a:ext>
              </a:extLst>
            </p:cNvPr>
            <p:cNvSpPr/>
            <p:nvPr/>
          </p:nvSpPr>
          <p:spPr>
            <a:xfrm>
              <a:off x="9125527" y="1242712"/>
              <a:ext cx="2652022" cy="18100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6951B2-8F4F-451C-8AF4-378617C60027}"/>
              </a:ext>
            </a:extLst>
          </p:cNvPr>
          <p:cNvGrpSpPr/>
          <p:nvPr/>
        </p:nvGrpSpPr>
        <p:grpSpPr>
          <a:xfrm>
            <a:off x="263238" y="2503476"/>
            <a:ext cx="2313709" cy="2158580"/>
            <a:chOff x="471054" y="3337968"/>
            <a:chExt cx="3084945" cy="287810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627838-D022-45F6-BD28-C8FC88B9A90D}"/>
                </a:ext>
              </a:extLst>
            </p:cNvPr>
            <p:cNvSpPr txBox="1"/>
            <p:nvPr/>
          </p:nvSpPr>
          <p:spPr>
            <a:xfrm>
              <a:off x="668745" y="3568799"/>
              <a:ext cx="2827098" cy="2492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Time Series Feature Extraction</a:t>
              </a:r>
            </a:p>
            <a:p>
              <a:endParaRPr lang="en-US" sz="750" dirty="0">
                <a:solidFill>
                  <a:prstClr val="black"/>
                </a:solidFill>
                <a:latin typeface="Calibri" panose="020F0502020204030204"/>
              </a:endParaRPr>
            </a:p>
            <a:p>
              <a:r>
                <a:rPr lang="en-US" sz="1200" u="sng" dirty="0">
                  <a:solidFill>
                    <a:prstClr val="black"/>
                  </a:solidFill>
                  <a:latin typeface="Calibri" panose="020F0502020204030204"/>
                </a:rPr>
                <a:t>Lag Features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Individual Past returns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Past 7 days</a:t>
              </a:r>
            </a:p>
            <a:p>
              <a:endParaRPr lang="en-US" sz="600" dirty="0">
                <a:solidFill>
                  <a:prstClr val="black"/>
                </a:solidFill>
                <a:latin typeface="Calibri" panose="020F0502020204030204"/>
              </a:endParaRPr>
            </a:p>
            <a:p>
              <a:r>
                <a:rPr lang="en-US" sz="1200" u="sng" dirty="0">
                  <a:solidFill>
                    <a:prstClr val="black"/>
                  </a:solidFill>
                  <a:latin typeface="Calibri" panose="020F0502020204030204"/>
                </a:rPr>
                <a:t>Rolling window features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7-day moving average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30-day moving average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US" sz="600" dirty="0">
                <a:solidFill>
                  <a:prstClr val="black"/>
                </a:solidFill>
                <a:latin typeface="Calibri" panose="020F0502020204030204"/>
              </a:endParaRPr>
            </a:p>
            <a:p>
              <a:r>
                <a:rPr lang="en-US" sz="1200" u="sng" dirty="0">
                  <a:solidFill>
                    <a:prstClr val="black"/>
                  </a:solidFill>
                  <a:latin typeface="Calibri" panose="020F0502020204030204"/>
                </a:rPr>
                <a:t>Historical volatility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919D685-F54B-4046-8478-69D8E8A9EC42}"/>
                </a:ext>
              </a:extLst>
            </p:cNvPr>
            <p:cNvSpPr/>
            <p:nvPr/>
          </p:nvSpPr>
          <p:spPr>
            <a:xfrm>
              <a:off x="471054" y="3337968"/>
              <a:ext cx="3084945" cy="287810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F430CE-D893-4E92-8C6F-5AB2D77CD802}"/>
              </a:ext>
            </a:extLst>
          </p:cNvPr>
          <p:cNvGrpSpPr/>
          <p:nvPr/>
        </p:nvGrpSpPr>
        <p:grpSpPr>
          <a:xfrm>
            <a:off x="2923311" y="2498281"/>
            <a:ext cx="3795887" cy="2158580"/>
            <a:chOff x="4017818" y="3331041"/>
            <a:chExt cx="5061182" cy="287810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1D2DF8-C127-4A57-BD0F-861E567F5DF2}"/>
                </a:ext>
              </a:extLst>
            </p:cNvPr>
            <p:cNvSpPr txBox="1"/>
            <p:nvPr/>
          </p:nvSpPr>
          <p:spPr>
            <a:xfrm>
              <a:off x="5128917" y="3413932"/>
              <a:ext cx="2729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Sentiment Feature Extraction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8972ED5-3AE7-4873-B7A1-FD80EB544A68}"/>
                </a:ext>
              </a:extLst>
            </p:cNvPr>
            <p:cNvSpPr/>
            <p:nvPr/>
          </p:nvSpPr>
          <p:spPr>
            <a:xfrm>
              <a:off x="4017818" y="3331041"/>
              <a:ext cx="4888762" cy="287810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39FCE08-CB02-4817-BCF4-DA0317980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56825" y="3777061"/>
              <a:ext cx="1951753" cy="55260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C3B792-EFD7-4BDD-A3D1-86EC6854D2E3}"/>
                </a:ext>
              </a:extLst>
            </p:cNvPr>
            <p:cNvSpPr txBox="1"/>
            <p:nvPr/>
          </p:nvSpPr>
          <p:spPr>
            <a:xfrm>
              <a:off x="4042365" y="4365990"/>
              <a:ext cx="4957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Proprietary database with features generated from news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880A31-A2B1-428A-A714-D2850575C1BF}"/>
                </a:ext>
              </a:extLst>
            </p:cNvPr>
            <p:cNvSpPr txBox="1"/>
            <p:nvPr/>
          </p:nvSpPr>
          <p:spPr>
            <a:xfrm>
              <a:off x="4255626" y="4664758"/>
              <a:ext cx="4823374" cy="861774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News relevance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Novelty index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Sentiment index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News impact</a:t>
              </a:r>
            </a:p>
            <a:p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6D14A3-FF31-4330-9678-73390E9BC79C}"/>
                </a:ext>
              </a:extLst>
            </p:cNvPr>
            <p:cNvSpPr txBox="1"/>
            <p:nvPr/>
          </p:nvSpPr>
          <p:spPr>
            <a:xfrm>
              <a:off x="4125362" y="5366621"/>
              <a:ext cx="470447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Features extracted from news from past 7 days (for every daily return)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3011E0-58FA-4FD5-8E56-3625F1F95812}"/>
              </a:ext>
            </a:extLst>
          </p:cNvPr>
          <p:cNvGrpSpPr/>
          <p:nvPr/>
        </p:nvGrpSpPr>
        <p:grpSpPr>
          <a:xfrm>
            <a:off x="6904322" y="2493691"/>
            <a:ext cx="1927064" cy="2158580"/>
            <a:chOff x="471054" y="3337968"/>
            <a:chExt cx="3091278" cy="287810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B92293-FCBD-4B06-A12B-8BFEE4320DC6}"/>
                </a:ext>
              </a:extLst>
            </p:cNvPr>
            <p:cNvSpPr txBox="1"/>
            <p:nvPr/>
          </p:nvSpPr>
          <p:spPr>
            <a:xfrm>
              <a:off x="668743" y="3568799"/>
              <a:ext cx="2893589" cy="2462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Calibri" panose="020F0502020204030204"/>
                </a:rPr>
                <a:t>Machine Learning</a:t>
              </a:r>
            </a:p>
            <a:p>
              <a:endParaRPr lang="en-US" sz="600" dirty="0">
                <a:solidFill>
                  <a:prstClr val="black"/>
                </a:solidFill>
                <a:latin typeface="Calibri" panose="020F0502020204030204"/>
              </a:endParaRPr>
            </a:p>
            <a:p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Ridge Regression</a:t>
              </a:r>
            </a:p>
            <a:p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Neural Networks</a:t>
              </a:r>
            </a:p>
            <a:p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XGBoost</a:t>
              </a:r>
            </a:p>
            <a:p>
              <a:endParaRPr lang="en-US" sz="1200" u="sng" dirty="0">
                <a:solidFill>
                  <a:prstClr val="black"/>
                </a:solidFill>
                <a:latin typeface="Calibri" panose="020F0502020204030204"/>
              </a:endParaRPr>
            </a:p>
            <a:p>
              <a:r>
                <a:rPr lang="en-US" sz="1200" u="sng" dirty="0">
                  <a:solidFill>
                    <a:prstClr val="black"/>
                  </a:solidFill>
                  <a:latin typeface="Calibri" panose="020F0502020204030204"/>
                </a:rPr>
                <a:t>Predict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Daily return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Absolute daily return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Average weekly return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CA1CF7F7-85D5-4806-A776-566FF40D168F}"/>
                </a:ext>
              </a:extLst>
            </p:cNvPr>
            <p:cNvSpPr/>
            <p:nvPr/>
          </p:nvSpPr>
          <p:spPr>
            <a:xfrm>
              <a:off x="471054" y="3337968"/>
              <a:ext cx="3084945" cy="287810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62" name="Audio 9">
            <a:hlinkClick r:id="" action="ppaction://media"/>
            <a:extLst>
              <a:ext uri="{FF2B5EF4-FFF2-40B4-BE49-F238E27FC236}">
                <a16:creationId xmlns:a16="http://schemas.microsoft.com/office/drawing/2014/main" id="{680596A3-37BD-44BF-A24A-B673D0F06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31351" y="-1"/>
            <a:ext cx="612648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58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8E818170-BD73-4552-949A-09CD018518D1}"/>
              </a:ext>
            </a:extLst>
          </p:cNvPr>
          <p:cNvSpPr txBox="1">
            <a:spLocks/>
          </p:cNvSpPr>
          <p:nvPr/>
        </p:nvSpPr>
        <p:spPr>
          <a:xfrm>
            <a:off x="182880" y="0"/>
            <a:ext cx="8778240" cy="64008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rgbClr val="185EE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Predicting the Absolute Return of Tomorrow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08790A2A-515C-4187-AB98-8BED9BA09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66631"/>
              </p:ext>
            </p:extLst>
          </p:nvPr>
        </p:nvGraphicFramePr>
        <p:xfrm>
          <a:off x="421102" y="3016755"/>
          <a:ext cx="3754773" cy="1303020"/>
        </p:xfrm>
        <a:graphic>
          <a:graphicData uri="http://schemas.openxmlformats.org/drawingml/2006/table">
            <a:tbl>
              <a:tblPr firstRow="1" bandRow="1"/>
              <a:tblGrid>
                <a:gridCol w="1251591">
                  <a:extLst>
                    <a:ext uri="{9D8B030D-6E8A-4147-A177-3AD203B41FA5}">
                      <a16:colId xmlns:a16="http://schemas.microsoft.com/office/drawing/2014/main" val="4068020961"/>
                    </a:ext>
                  </a:extLst>
                </a:gridCol>
                <a:gridCol w="1251591">
                  <a:extLst>
                    <a:ext uri="{9D8B030D-6E8A-4147-A177-3AD203B41FA5}">
                      <a16:colId xmlns:a16="http://schemas.microsoft.com/office/drawing/2014/main" val="3484071392"/>
                    </a:ext>
                  </a:extLst>
                </a:gridCol>
                <a:gridCol w="1251591">
                  <a:extLst>
                    <a:ext uri="{9D8B030D-6E8A-4147-A177-3AD203B41FA5}">
                      <a16:colId xmlns:a16="http://schemas.microsoft.com/office/drawing/2014/main" val="2526779695"/>
                    </a:ext>
                  </a:extLst>
                </a:gridCol>
              </a:tblGrid>
              <a:tr h="43434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200" dirty="0"/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Predicted: Abs(Return) &lt; 1%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Predicted: Abs(Return) &gt; 1%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38462"/>
                  </a:ext>
                </a:extLst>
              </a:tr>
              <a:tr h="43434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Actual: Abs(Return) &lt; 1%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1541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397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33313"/>
                  </a:ext>
                </a:extLst>
              </a:tr>
              <a:tr h="43434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Actual: Abs(Return) &gt; 1%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741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639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54658"/>
                  </a:ext>
                </a:extLst>
              </a:tr>
            </a:tbl>
          </a:graphicData>
        </a:graphic>
      </p:graphicFrame>
      <p:sp>
        <p:nvSpPr>
          <p:cNvPr id="53" name="Oval 52">
            <a:extLst>
              <a:ext uri="{FF2B5EF4-FFF2-40B4-BE49-F238E27FC236}">
                <a16:creationId xmlns:a16="http://schemas.microsoft.com/office/drawing/2014/main" id="{69E81819-4937-41C9-80FD-52F9DB50C3B6}"/>
              </a:ext>
            </a:extLst>
          </p:cNvPr>
          <p:cNvSpPr/>
          <p:nvPr/>
        </p:nvSpPr>
        <p:spPr>
          <a:xfrm rot="992461">
            <a:off x="1679796" y="3597664"/>
            <a:ext cx="2365696" cy="400424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20FAD6-13CA-4A61-B416-39D597091E41}"/>
              </a:ext>
            </a:extLst>
          </p:cNvPr>
          <p:cNvSpPr txBox="1"/>
          <p:nvPr/>
        </p:nvSpPr>
        <p:spPr>
          <a:xfrm>
            <a:off x="677506" y="4440496"/>
            <a:ext cx="3210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Correct prediction </a:t>
            </a:r>
            <a:r>
              <a:rPr lang="en-US">
                <a:solidFill>
                  <a:srgbClr val="00B050"/>
                </a:solidFill>
                <a:latin typeface="Calibri" panose="020F0502020204030204"/>
              </a:rPr>
              <a:t>in 62% </a:t>
            </a:r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of the cases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48793C8-1389-4AA5-8765-8A8E82E9A29B}"/>
              </a:ext>
            </a:extLst>
          </p:cNvPr>
          <p:cNvCxnSpPr>
            <a:cxnSpLocks/>
          </p:cNvCxnSpPr>
          <p:nvPr/>
        </p:nvCxnSpPr>
        <p:spPr>
          <a:xfrm flipH="1">
            <a:off x="2129536" y="4023191"/>
            <a:ext cx="733108" cy="486721"/>
          </a:xfrm>
          <a:prstGeom prst="straightConnector1">
            <a:avLst/>
          </a:prstGeom>
          <a:noFill/>
          <a:ln w="6350" cap="flat" cmpd="sng" algn="ctr">
            <a:solidFill>
              <a:srgbClr val="00B050"/>
            </a:solidFill>
            <a:prstDash val="dash"/>
            <a:miter lim="800000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A0E040C-FAFB-4F73-877E-EE18B2D5A3B2}"/>
              </a:ext>
            </a:extLst>
          </p:cNvPr>
          <p:cNvSpPr txBox="1"/>
          <p:nvPr/>
        </p:nvSpPr>
        <p:spPr>
          <a:xfrm flipH="1">
            <a:off x="4526458" y="938070"/>
            <a:ext cx="3180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Predict whether absolute return will be high (&gt;1%) or low (&lt;1%)</a:t>
            </a:r>
          </a:p>
          <a:p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Motivation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Assess future risk of a stock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Opportunity for investments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FB0F4C-EC90-48B6-A025-49AFA17E58B0}"/>
              </a:ext>
            </a:extLst>
          </p:cNvPr>
          <p:cNvSpPr txBox="1"/>
          <p:nvPr/>
        </p:nvSpPr>
        <p:spPr>
          <a:xfrm flipH="1">
            <a:off x="4526458" y="2695498"/>
            <a:ext cx="34606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Feature Importance in the model (TOP 10)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ABSmovAverage30d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ABSmovAverage7d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movAverage30d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movAverage7d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Lag2Return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Lag4Return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Lag7Return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Lag6Return</a:t>
            </a:r>
          </a:p>
          <a:p>
            <a:r>
              <a:rPr lang="en-US" sz="1200" b="1" dirty="0">
                <a:solidFill>
                  <a:srgbClr val="00B050"/>
                </a:solidFill>
                <a:latin typeface="Calibri" panose="020F0502020204030204"/>
              </a:rPr>
              <a:t>min_nip_5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Lag5Return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FFE381-7A75-483B-83FD-6F542E8FBB01}"/>
              </a:ext>
            </a:extLst>
          </p:cNvPr>
          <p:cNvCxnSpPr>
            <a:cxnSpLocks/>
          </p:cNvCxnSpPr>
          <p:nvPr/>
        </p:nvCxnSpPr>
        <p:spPr>
          <a:xfrm flipV="1">
            <a:off x="5317756" y="3885323"/>
            <a:ext cx="1059591" cy="588818"/>
          </a:xfrm>
          <a:prstGeom prst="straightConnector1">
            <a:avLst/>
          </a:prstGeom>
          <a:noFill/>
          <a:ln w="63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67DEAE-C46B-4662-8B8E-DFBD569259A1}"/>
              </a:ext>
            </a:extLst>
          </p:cNvPr>
          <p:cNvGrpSpPr/>
          <p:nvPr/>
        </p:nvGrpSpPr>
        <p:grpSpPr>
          <a:xfrm>
            <a:off x="207819" y="717141"/>
            <a:ext cx="4024745" cy="2080214"/>
            <a:chOff x="277091" y="956188"/>
            <a:chExt cx="5366327" cy="277361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A19AFD-B91F-4A42-9F7D-DE44100454B2}"/>
                </a:ext>
              </a:extLst>
            </p:cNvPr>
            <p:cNvSpPr txBox="1"/>
            <p:nvPr/>
          </p:nvSpPr>
          <p:spPr>
            <a:xfrm>
              <a:off x="1620703" y="3383311"/>
              <a:ext cx="187059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TRAINING: 2010-2017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D4EC162-0482-47A5-AE52-1E9610E0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625" y="1001120"/>
              <a:ext cx="5134813" cy="2001753"/>
            </a:xfrm>
            <a:prstGeom prst="rect">
              <a:avLst/>
            </a:prstGeom>
          </p:spPr>
        </p:pic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9021BC8D-45C9-43A3-924B-875DFA4D888A}"/>
                </a:ext>
              </a:extLst>
            </p:cNvPr>
            <p:cNvSpPr/>
            <p:nvPr/>
          </p:nvSpPr>
          <p:spPr>
            <a:xfrm rot="16200000">
              <a:off x="2459937" y="1424920"/>
              <a:ext cx="250133" cy="3322289"/>
            </a:xfrm>
            <a:prstGeom prst="leftBrace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F5C2C679-5715-451F-9953-F08D208A5D31}"/>
                </a:ext>
              </a:extLst>
            </p:cNvPr>
            <p:cNvSpPr/>
            <p:nvPr/>
          </p:nvSpPr>
          <p:spPr>
            <a:xfrm rot="16200000">
              <a:off x="4632817" y="2659536"/>
              <a:ext cx="250133" cy="853056"/>
            </a:xfrm>
            <a:prstGeom prst="leftBrac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E00809E-FE97-47D7-89C3-046486E0183F}"/>
                </a:ext>
              </a:extLst>
            </p:cNvPr>
            <p:cNvSpPr txBox="1"/>
            <p:nvPr/>
          </p:nvSpPr>
          <p:spPr>
            <a:xfrm>
              <a:off x="4011165" y="3383311"/>
              <a:ext cx="14794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TEST: 2018-2019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8C0C0E0C-0711-4E96-BF61-827BF88E2E4F}"/>
                </a:ext>
              </a:extLst>
            </p:cNvPr>
            <p:cNvSpPr/>
            <p:nvPr/>
          </p:nvSpPr>
          <p:spPr>
            <a:xfrm>
              <a:off x="277091" y="956188"/>
              <a:ext cx="5366327" cy="2773618"/>
            </a:xfrm>
            <a:prstGeom prst="round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5FAD184-3A0D-43B0-B8EA-3528C58A557E}"/>
              </a:ext>
            </a:extLst>
          </p:cNvPr>
          <p:cNvSpPr txBox="1"/>
          <p:nvPr/>
        </p:nvSpPr>
        <p:spPr>
          <a:xfrm>
            <a:off x="6181517" y="4356095"/>
            <a:ext cx="257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Feature related to news relevance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1F8D9BA-786A-4149-BECF-5695A8033D2A}"/>
              </a:ext>
            </a:extLst>
          </p:cNvPr>
          <p:cNvGrpSpPr/>
          <p:nvPr/>
        </p:nvGrpSpPr>
        <p:grpSpPr>
          <a:xfrm>
            <a:off x="6408566" y="3043200"/>
            <a:ext cx="2216729" cy="1207105"/>
            <a:chOff x="8737224" y="4017735"/>
            <a:chExt cx="2216729" cy="164960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B9AAA46-7ECB-42C7-AA7C-F30BD9DE717B}"/>
                </a:ext>
              </a:extLst>
            </p:cNvPr>
            <p:cNvSpPr/>
            <p:nvPr/>
          </p:nvSpPr>
          <p:spPr>
            <a:xfrm>
              <a:off x="8737224" y="4017735"/>
              <a:ext cx="2216729" cy="164960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EEAF90-7921-48C7-98DF-E5374918D234}"/>
                </a:ext>
              </a:extLst>
            </p:cNvPr>
            <p:cNvSpPr txBox="1"/>
            <p:nvPr/>
          </p:nvSpPr>
          <p:spPr>
            <a:xfrm flipH="1">
              <a:off x="8776981" y="4212947"/>
              <a:ext cx="21066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Only one of the features from the sentiment dataset in the TOP 10</a:t>
              </a:r>
            </a:p>
          </p:txBody>
        </p:sp>
      </p:grpSp>
      <p:pic>
        <p:nvPicPr>
          <p:cNvPr id="21" name="Audio 6">
            <a:hlinkClick r:id="" action="ppaction://media"/>
            <a:extLst>
              <a:ext uri="{FF2B5EF4-FFF2-40B4-BE49-F238E27FC236}">
                <a16:creationId xmlns:a16="http://schemas.microsoft.com/office/drawing/2014/main" id="{D64114FD-D239-470B-921E-EE9A46C01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1352" y="0"/>
            <a:ext cx="612648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5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1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5297A92-8862-44A6-80F4-045F21CE5A9F}"/>
              </a:ext>
            </a:extLst>
          </p:cNvPr>
          <p:cNvSpPr txBox="1">
            <a:spLocks/>
          </p:cNvSpPr>
          <p:nvPr/>
        </p:nvSpPr>
        <p:spPr bwMode="auto">
          <a:xfrm>
            <a:off x="182880" y="640079"/>
            <a:ext cx="8778240" cy="396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76000" indent="-182880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Char char="§"/>
              <a:defRPr sz="18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82000" indent="-182880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─"/>
              <a:tabLst/>
              <a:defRPr sz="16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152000" indent="-182880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440000" indent="-182880" algn="l" rtl="0" eaLnBrk="1" fontAlgn="base" hangingPunct="1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3375" indent="-174625" algn="l" rtl="0" eaLnBrk="1" fontAlgn="base" hangingPunct="1"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060575" indent="-174625" algn="l" rtl="0" eaLnBrk="1" fontAlgn="base" hangingPunct="1"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517775" indent="-174625" algn="l" rtl="0" eaLnBrk="1" fontAlgn="base" hangingPunct="1"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974975" indent="-174625" algn="l" rtl="0" eaLnBrk="1" fontAlgn="base" hangingPunct="1"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S&amp;P 500 stock market index has enjoyed 10 years of growth until recent COVID-19 outbreak</a:t>
            </a:r>
          </a:p>
          <a:p>
            <a:pPr lvl="0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Agribusiness companies performed similarly with S&amp;P 500 index and other business sectors overall and experienced opportunities and challenges during merger and acquisition in the past few years</a:t>
            </a:r>
          </a:p>
          <a:p>
            <a:pPr lvl="0"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ea typeface="ＭＳ Ｐゴシック"/>
              </a:rPr>
              <a:t>Stocks in same business sectors perform consistently</a:t>
            </a:r>
          </a:p>
          <a:p>
            <a:pPr defTabSz="914400">
              <a:lnSpc>
                <a:spcPct val="100000"/>
              </a:lnSpc>
              <a:buClr>
                <a:srgbClr val="000000"/>
              </a:buClr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During COVID-19 pandemic, company stocks that are highly discounted and have low volatility (risk) are worth investing</a:t>
            </a:r>
          </a:p>
          <a:p>
            <a:pPr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dirty="0"/>
              <a:t>Agribusiness companies have moderate risk historically and some are highly discounted during COVID-19</a:t>
            </a:r>
          </a:p>
          <a:p>
            <a:pPr lvl="0" defTabSz="914400">
              <a:lnSpc>
                <a:spcPct val="100000"/>
              </a:lnSpc>
              <a:buClr>
                <a:srgbClr val="000000"/>
              </a:buClr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Sentiment is not very predictive of company stock returns based on a preliminary study over a small dataset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Future directions:</a:t>
            </a:r>
          </a:p>
          <a:p>
            <a:pPr defTabSz="914400">
              <a:lnSpc>
                <a:spcPct val="100000"/>
              </a:lnSpc>
              <a:buClr>
                <a:srgbClr val="000000"/>
              </a:buClr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Other machine learning methods and data</a:t>
            </a:r>
          </a:p>
          <a:p>
            <a:pPr defTabSz="914400">
              <a:lnSpc>
                <a:spcPct val="10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ea typeface="ＭＳ Ｐゴシック"/>
              </a:rPr>
              <a:t>Detailed analysis of stocks that worth investing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36BDE1-9F69-D444-9770-E7676ED456C3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Summary">
            <a:hlinkClick r:id="" action="ppaction://media"/>
            <a:extLst>
              <a:ext uri="{FF2B5EF4-FFF2-40B4-BE49-F238E27FC236}">
                <a16:creationId xmlns:a16="http://schemas.microsoft.com/office/drawing/2014/main" id="{75B9F35F-06CB-40B4-BA74-97469107B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1352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3"/>
    </mc:Choice>
    <mc:Fallback xmlns="">
      <p:transition spd="slow" advTm="16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rteva">
  <a:themeElements>
    <a:clrScheme name="Custom 1">
      <a:dk1>
        <a:srgbClr val="000000"/>
      </a:dk1>
      <a:lt1>
        <a:srgbClr val="FFFFFF"/>
      </a:lt1>
      <a:dk2>
        <a:srgbClr val="185EE5"/>
      </a:dk2>
      <a:lt2>
        <a:srgbClr val="E7E6E6"/>
      </a:lt2>
      <a:accent1>
        <a:srgbClr val="185EE5"/>
      </a:accent1>
      <a:accent2>
        <a:srgbClr val="5B97E4"/>
      </a:accent2>
      <a:accent3>
        <a:srgbClr val="9CD5F0"/>
      </a:accent3>
      <a:accent4>
        <a:srgbClr val="FFC000"/>
      </a:accent4>
      <a:accent5>
        <a:srgbClr val="A5A5A5"/>
      </a:accent5>
      <a:accent6>
        <a:srgbClr val="ADC1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CC37637E-F164-497B-A4E4-45120CBD095F}" vid="{9C7BE273-4CAE-4DE8-95FD-71953E19BE90}"/>
    </a:ext>
  </a:extLst>
</a:theme>
</file>

<file path=ppt/theme/theme2.xml><?xml version="1.0" encoding="utf-8"?>
<a:theme xmlns:a="http://schemas.openxmlformats.org/drawingml/2006/main" name="Office Theme">
  <a:themeElements>
    <a:clrScheme name="Corteva_Color_Theme">
      <a:dk1>
        <a:sysClr val="windowText" lastClr="000000"/>
      </a:dk1>
      <a:lt1>
        <a:sysClr val="window" lastClr="FFFFFF"/>
      </a:lt1>
      <a:dk2>
        <a:srgbClr val="00DB78"/>
      </a:dk2>
      <a:lt2>
        <a:srgbClr val="E7E6E6"/>
      </a:lt2>
      <a:accent1>
        <a:srgbClr val="0072CE"/>
      </a:accent1>
      <a:accent2>
        <a:srgbClr val="FC4C02"/>
      </a:accent2>
      <a:accent3>
        <a:srgbClr val="7FA2E6"/>
      </a:accent3>
      <a:accent4>
        <a:srgbClr val="FBB694"/>
      </a:accent4>
      <a:accent5>
        <a:srgbClr val="7CDBB0"/>
      </a:accent5>
      <a:accent6>
        <a:srgbClr val="BAC9E6"/>
      </a:accent6>
      <a:hlink>
        <a:srgbClr val="0072CE"/>
      </a:hlink>
      <a:folHlink>
        <a:srgbClr val="929292"/>
      </a:folHlink>
    </a:clrScheme>
    <a:fontScheme name="Arial Heading/Bod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AEC1A48A-9775-4E61-B538-3A76B9C3A686}" vid="{55FC0836-A9F4-46C7-BC96-B73446CB60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Corteva_PPT_template_16_9</Template>
  <TotalTime>30700</TotalTime>
  <Words>579</Words>
  <Application>Microsoft Office PowerPoint</Application>
  <PresentationFormat>On-screen Show (16:9)</PresentationFormat>
  <Paragraphs>120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Wingdings</vt:lpstr>
      <vt:lpstr>Corteva</vt:lpstr>
      <vt:lpstr>Office Theme</vt:lpstr>
      <vt:lpstr>Stock Me Up (Not Toilet Paper)!</vt:lpstr>
      <vt:lpstr>Stock Me Up (Not Toilet Paper)!</vt:lpstr>
      <vt:lpstr>10-year Performance of Agribusiness Companies</vt:lpstr>
      <vt:lpstr>Stocks in Same Business Sectors Perform Consistently</vt:lpstr>
      <vt:lpstr>Stocks Worth Investing During COVID-19 Pandemic</vt:lpstr>
      <vt:lpstr>Can Machine Learning Predict Stock Returns?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Jie (J)</dc:creator>
  <cp:lastModifiedBy>Hu, Jie</cp:lastModifiedBy>
  <cp:revision>1741</cp:revision>
  <cp:lastPrinted>2019-01-29T20:10:49Z</cp:lastPrinted>
  <dcterms:created xsi:type="dcterms:W3CDTF">2018-03-23T13:23:11Z</dcterms:created>
  <dcterms:modified xsi:type="dcterms:W3CDTF">2020-04-30T16:59:02Z</dcterms:modified>
</cp:coreProperties>
</file>